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76" r:id="rId4"/>
    <p:sldId id="257" r:id="rId5"/>
    <p:sldId id="271" r:id="rId6"/>
    <p:sldId id="273" r:id="rId7"/>
    <p:sldId id="275" r:id="rId8"/>
    <p:sldId id="281" r:id="rId9"/>
    <p:sldId id="280" r:id="rId10"/>
    <p:sldId id="279" r:id="rId11"/>
    <p:sldId id="282" r:id="rId12"/>
    <p:sldId id="270" r:id="rId13"/>
  </p:sldIdLst>
  <p:sldSz cx="12187238" cy="6859588"/>
  <p:notesSz cx="10234613" cy="7099300"/>
  <p:defaultTextStyle>
    <a:defPPr>
      <a:defRPr lang="de-DE"/>
    </a:defPPr>
    <a:lvl1pPr marL="0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  <p15:guide id="3" orient="horz" pos="302">
          <p15:clr>
            <a:srgbClr val="A4A3A4"/>
          </p15:clr>
        </p15:guide>
        <p15:guide id="4" orient="horz" pos="1480">
          <p15:clr>
            <a:srgbClr val="A4A3A4"/>
          </p15:clr>
        </p15:guide>
        <p15:guide id="5" orient="horz" pos="1254">
          <p15:clr>
            <a:srgbClr val="A4A3A4"/>
          </p15:clr>
        </p15:guide>
        <p15:guide id="6" orient="horz" pos="755">
          <p15:clr>
            <a:srgbClr val="A4A3A4"/>
          </p15:clr>
        </p15:guide>
        <p15:guide id="7" orient="horz" pos="710">
          <p15:clr>
            <a:srgbClr val="A4A3A4"/>
          </p15:clr>
        </p15:guide>
        <p15:guide id="8" orient="horz" pos="3521">
          <p15:clr>
            <a:srgbClr val="A4A3A4"/>
          </p15:clr>
        </p15:guide>
        <p15:guide id="9" orient="horz" pos="1571">
          <p15:clr>
            <a:srgbClr val="A4A3A4"/>
          </p15:clr>
        </p15:guide>
        <p15:guide id="10" pos="2649">
          <p15:clr>
            <a:srgbClr val="A4A3A4"/>
          </p15:clr>
        </p15:guide>
        <p15:guide id="11" pos="7332">
          <p15:clr>
            <a:srgbClr val="A4A3A4"/>
          </p15:clr>
        </p15:guide>
        <p15:guide id="12" pos="4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4"/>
    <a:srgbClr val="8A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6982" autoAdjust="0"/>
  </p:normalViewPr>
  <p:slideViewPr>
    <p:cSldViewPr>
      <p:cViewPr>
        <p:scale>
          <a:sx n="122" d="100"/>
          <a:sy n="122" d="100"/>
        </p:scale>
        <p:origin x="-114" y="-258"/>
      </p:cViewPr>
      <p:guideLst>
        <p:guide orient="horz" pos="2161"/>
        <p:guide orient="horz" pos="302"/>
        <p:guide orient="horz" pos="1480"/>
        <p:guide orient="horz" pos="1254"/>
        <p:guide orient="horz" pos="755"/>
        <p:guide orient="horz" pos="710"/>
        <p:guide orient="horz" pos="3521"/>
        <p:guide orient="horz" pos="1571"/>
        <p:guide pos="3839"/>
        <p:guide pos="2649"/>
        <p:guide pos="7332"/>
        <p:guide pos="4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0E7D1C-564D-4F6B-BC32-C83E8FB10B0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D1F0522-AE55-4847-B627-2685BB12426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93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DACE565-F712-4CF7-82BE-367CECE52886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33400"/>
            <a:ext cx="472598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372167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8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2A5789C-66E3-458A-A569-E1D978C86F1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44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59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319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478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638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797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4957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116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276" algn="l" defTabSz="108831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5789C-66E3-458A-A569-E1D978C86F1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14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5789C-66E3-458A-A569-E1D978C86F1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76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xx\Desktop\DARZ_Präsentation\DARZ_Slides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530" y="-24961"/>
            <a:ext cx="12227768" cy="68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1213580" y="3156155"/>
            <a:ext cx="4480083" cy="699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1678911" y="3917442"/>
            <a:ext cx="2542500" cy="69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213579" y="4674515"/>
            <a:ext cx="6131118" cy="699495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4766" y="3168905"/>
            <a:ext cx="4364797" cy="686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3580" y="4618352"/>
            <a:ext cx="5816143" cy="755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de-DE" sz="32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52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362" y="1600571"/>
            <a:ext cx="10968514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71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5747" y="274702"/>
            <a:ext cx="2742129" cy="585288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362" y="274702"/>
            <a:ext cx="8023265" cy="585288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9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21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708" y="4407921"/>
            <a:ext cx="10359152" cy="1362390"/>
          </a:xfrm>
          <a:prstGeom prst="rect">
            <a:avLst/>
          </a:prstGeom>
        </p:spPr>
        <p:txBody>
          <a:bodyPr anchor="t"/>
          <a:lstStyle>
            <a:lvl1pPr algn="l">
              <a:defRPr sz="4800" b="1" cap="al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708" y="2907387"/>
            <a:ext cx="10359152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415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6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7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9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1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2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70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362" y="1600571"/>
            <a:ext cx="5382697" cy="4527011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179" y="1600571"/>
            <a:ext cx="5382697" cy="4527011"/>
          </a:xfrm>
          <a:prstGeom prst="rect">
            <a:avLst/>
          </a:prstGeom>
        </p:spPr>
        <p:txBody>
          <a:bodyPr/>
          <a:lstStyle>
            <a:lvl1pPr>
              <a:defRPr sz="3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362" y="1535469"/>
            <a:ext cx="5384813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362" y="2175379"/>
            <a:ext cx="5384813" cy="395220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0949" y="1535469"/>
            <a:ext cx="5386928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0949" y="2175379"/>
            <a:ext cx="5386928" cy="395220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9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882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923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363" y="273113"/>
            <a:ext cx="4009517" cy="1162319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4871" y="273114"/>
            <a:ext cx="6813005" cy="5854468"/>
          </a:xfrm>
          <a:prstGeom prst="rect">
            <a:avLst/>
          </a:prstGeom>
        </p:spPr>
        <p:txBody>
          <a:bodyPr/>
          <a:lstStyle>
            <a:lvl1pPr>
              <a:defRPr sz="3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363" y="1435433"/>
            <a:ext cx="4009517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1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8784" y="4801712"/>
            <a:ext cx="7312343" cy="566869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8784" y="612917"/>
            <a:ext cx="7312343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4159" indent="0">
              <a:buNone/>
              <a:defRPr sz="3300"/>
            </a:lvl2pPr>
            <a:lvl3pPr marL="1088319" indent="0">
              <a:buNone/>
              <a:defRPr sz="2900"/>
            </a:lvl3pPr>
            <a:lvl4pPr marL="1632478" indent="0">
              <a:buNone/>
              <a:defRPr sz="2400"/>
            </a:lvl4pPr>
            <a:lvl5pPr marL="2176638" indent="0">
              <a:buNone/>
              <a:defRPr sz="2400"/>
            </a:lvl5pPr>
            <a:lvl6pPr marL="2720797" indent="0">
              <a:buNone/>
              <a:defRPr sz="2400"/>
            </a:lvl6pPr>
            <a:lvl7pPr marL="3264957" indent="0">
              <a:buNone/>
              <a:defRPr sz="2400"/>
            </a:lvl7pPr>
            <a:lvl8pPr marL="3809116" indent="0">
              <a:buNone/>
              <a:defRPr sz="2400"/>
            </a:lvl8pPr>
            <a:lvl9pPr marL="4353276" indent="0">
              <a:buNone/>
              <a:defRPr sz="24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8784" y="5368581"/>
            <a:ext cx="7312343" cy="805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362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F546ADF8-B23F-467A-A858-358B7681A224}" type="datetimeFigureOut">
              <a:rPr lang="de-DE" smtClean="0"/>
              <a:t>26.01.2016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3973" y="6357822"/>
            <a:ext cx="3859292" cy="36521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734187" y="6357822"/>
            <a:ext cx="2843689" cy="365210"/>
          </a:xfrm>
          <a:prstGeom prst="rect">
            <a:avLst/>
          </a:prstGeom>
        </p:spPr>
        <p:txBody>
          <a:bodyPr/>
          <a:lstStyle/>
          <a:p>
            <a:fld id="{3CE1204D-D158-4219-B83B-768E6B60DBC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39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xx\Desktop\DARZ_Präsentation\DARZ_Slides2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9922"/>
            <a:ext cx="12188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8038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80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17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088319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08120" indent="-40812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84259" indent="-340100" algn="l" defTabSz="1088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60399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904558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448717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992877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036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196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355" indent="-272080" algn="l" defTabSz="1088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70" y="2565697"/>
            <a:ext cx="12199908" cy="368969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946896" y="4234656"/>
            <a:ext cx="91582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/>
              <a:t>Darmstadt Data Center</a:t>
            </a:r>
          </a:p>
          <a:p>
            <a:r>
              <a:rPr lang="sv-SE" sz="1400" b="1" dirty="0" smtClean="0"/>
              <a:t> För att er data är mer dyrbar än pengar och guld!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1704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1761445" y="1125538"/>
            <a:ext cx="8781437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95" tIns="40247" rIns="80495" bIns="40247" rtlCol="0" anchor="ctr"/>
          <a:lstStyle/>
          <a:p>
            <a:endParaRPr lang="de-DE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61444" y="477467"/>
            <a:ext cx="3396071" cy="671711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95" tIns="40247" rIns="80495" bIns="40247" rtlCol="0" anchor="ctr"/>
          <a:lstStyle/>
          <a:p>
            <a:pPr marL="153718"/>
            <a:r>
              <a:rPr lang="de-D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Utmärkelser</a:t>
            </a:r>
            <a:r>
              <a:rPr lang="de-DE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</a:t>
            </a:r>
            <a:r>
              <a:rPr lang="de-D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Priser</a:t>
            </a:r>
            <a:endParaRPr 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204D-D158-4219-B83B-768E6B60DBCB}" type="slidenum">
              <a:rPr lang="de-DE" sz="1400" b="1">
                <a:solidFill>
                  <a:srgbClr val="604A7B"/>
                </a:solidFill>
              </a:rPr>
              <a:t>10</a:t>
            </a:fld>
            <a:endParaRPr lang="de-DE" sz="1400" b="1" dirty="0">
              <a:solidFill>
                <a:srgbClr val="604A7B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86" y="1225494"/>
            <a:ext cx="2909593" cy="431135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277195" y="5613161"/>
            <a:ext cx="3247428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ru-RU" altLang="ja-JP" sz="1400" dirty="0" smtClean="0">
                <a:latin typeface="Arial" charset="0"/>
              </a:rPr>
              <a:t>«</a:t>
            </a:r>
            <a:r>
              <a:rPr lang="de-DE" altLang="ja-JP" sz="1400" dirty="0" err="1" smtClean="0">
                <a:latin typeface="Arial" charset="0"/>
              </a:rPr>
              <a:t>Bästa</a:t>
            </a:r>
            <a:r>
              <a:rPr lang="de-DE" altLang="ja-JP" sz="1400" dirty="0" smtClean="0">
                <a:latin typeface="Arial" charset="0"/>
              </a:rPr>
              <a:t> </a:t>
            </a:r>
            <a:r>
              <a:rPr lang="de-DE" altLang="ja-JP" sz="1400" dirty="0" err="1" smtClean="0">
                <a:latin typeface="Arial" charset="0"/>
              </a:rPr>
              <a:t>Datacentret</a:t>
            </a:r>
            <a:r>
              <a:rPr lang="de-DE" altLang="ja-JP" sz="1400" dirty="0" smtClean="0">
                <a:latin typeface="Arial" charset="0"/>
              </a:rPr>
              <a:t> i </a:t>
            </a:r>
            <a:r>
              <a:rPr lang="de-DE" altLang="ja-JP" sz="1400" dirty="0" err="1" smtClean="0">
                <a:latin typeface="Arial" charset="0"/>
              </a:rPr>
              <a:t>Tyskland</a:t>
            </a:r>
            <a:r>
              <a:rPr lang="de-DE" altLang="ja-JP" sz="1400" dirty="0" smtClean="0">
                <a:latin typeface="Arial" charset="0"/>
              </a:rPr>
              <a:t> 2015</a:t>
            </a:r>
            <a:r>
              <a:rPr lang="ru-RU" altLang="ja-JP" sz="1400" dirty="0" smtClean="0">
                <a:latin typeface="Arial" charset="0"/>
              </a:rPr>
              <a:t>»</a:t>
            </a:r>
            <a:endParaRPr lang="de-DE" altLang="ja-JP" sz="1400" dirty="0"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91" y="1225494"/>
            <a:ext cx="3086124" cy="431135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838401" y="5613161"/>
            <a:ext cx="1930104" cy="297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Clr>
                <a:schemeClr val="tx1"/>
              </a:buClr>
            </a:pPr>
            <a:r>
              <a:rPr lang="ru-RU" altLang="ja-JP" sz="1400" dirty="0" smtClean="0">
                <a:latin typeface="Arial" charset="0"/>
              </a:rPr>
              <a:t>«</a:t>
            </a:r>
            <a:r>
              <a:rPr lang="de-DE" altLang="ja-JP" sz="1400" dirty="0" smtClean="0">
                <a:latin typeface="Arial" charset="0"/>
              </a:rPr>
              <a:t>Best </a:t>
            </a:r>
            <a:r>
              <a:rPr lang="de-DE" altLang="ja-JP" sz="1400" dirty="0">
                <a:latin typeface="Arial" charset="0"/>
              </a:rPr>
              <a:t>I</a:t>
            </a:r>
            <a:r>
              <a:rPr lang="de-DE" altLang="ja-JP" sz="1400" dirty="0" smtClean="0">
                <a:latin typeface="Arial" charset="0"/>
              </a:rPr>
              <a:t>n Cloud 2015</a:t>
            </a:r>
            <a:r>
              <a:rPr lang="ru-RU" altLang="ja-JP" sz="1400" dirty="0" smtClean="0">
                <a:latin typeface="Arial" charset="0"/>
              </a:rPr>
              <a:t>»</a:t>
            </a:r>
            <a:endParaRPr lang="de-DE" altLang="ja-JP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65026" y="477466"/>
            <a:ext cx="1728193" cy="671712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de-D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</a:t>
            </a:r>
            <a:endParaRPr lang="de-DE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65025" y="2205658"/>
            <a:ext cx="46085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de-DE" b="1" dirty="0" smtClean="0"/>
              <a:t>Jevgenij Peyss</a:t>
            </a:r>
            <a:endParaRPr lang="de-DE" b="1" dirty="0"/>
          </a:p>
          <a:p>
            <a:pPr marL="177800"/>
            <a:r>
              <a:rPr lang="de-DE" dirty="0" smtClean="0"/>
              <a:t>Chef </a:t>
            </a:r>
            <a:r>
              <a:rPr lang="de-DE" dirty="0" err="1" smtClean="0"/>
              <a:t>för</a:t>
            </a:r>
            <a:r>
              <a:rPr lang="de-DE" dirty="0" smtClean="0"/>
              <a:t> </a:t>
            </a:r>
            <a:r>
              <a:rPr lang="de-DE" dirty="0" err="1" smtClean="0"/>
              <a:t>affärsutveckling</a:t>
            </a:r>
            <a:endParaRPr lang="de-DE" dirty="0"/>
          </a:p>
          <a:p>
            <a:pPr marL="177800"/>
            <a:r>
              <a:rPr lang="nb-NO" dirty="0" smtClean="0"/>
              <a:t>Telefon: </a:t>
            </a:r>
            <a:r>
              <a:rPr lang="nb-NO" dirty="0"/>
              <a:t>06151 8762 </a:t>
            </a:r>
            <a:r>
              <a:rPr lang="nb-NO" dirty="0" smtClean="0"/>
              <a:t>122</a:t>
            </a:r>
            <a:endParaRPr lang="nb-NO" dirty="0"/>
          </a:p>
          <a:p>
            <a:pPr marL="177800"/>
            <a:r>
              <a:rPr lang="de-DE" dirty="0" smtClean="0"/>
              <a:t>E-post: j.peyss@da-rz.de</a:t>
            </a:r>
            <a:endParaRPr lang="de-DE" dirty="0"/>
          </a:p>
          <a:p>
            <a:pPr marL="177800"/>
            <a:r>
              <a:rPr lang="de-DE" dirty="0" smtClean="0"/>
              <a:t>Webb: </a:t>
            </a:r>
            <a:r>
              <a:rPr lang="de-DE" dirty="0"/>
              <a:t>www.da-rz.de</a:t>
            </a:r>
          </a:p>
        </p:txBody>
      </p:sp>
      <p:sp>
        <p:nvSpPr>
          <p:cNvPr id="3" name="Rechteck 2"/>
          <p:cNvSpPr/>
          <p:nvPr/>
        </p:nvSpPr>
        <p:spPr>
          <a:xfrm>
            <a:off x="6525667" y="2205658"/>
            <a:ext cx="3514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Adress</a:t>
            </a:r>
            <a:r>
              <a:rPr lang="de-DE" b="1" dirty="0"/>
              <a:t>:</a:t>
            </a:r>
          </a:p>
          <a:p>
            <a:r>
              <a:rPr lang="de-DE" sz="2000" dirty="0"/>
              <a:t>DARZ GmbH</a:t>
            </a:r>
          </a:p>
          <a:p>
            <a:r>
              <a:rPr lang="de-DE" sz="2000" dirty="0"/>
              <a:t>Julius-Reiber-Str. 11</a:t>
            </a:r>
          </a:p>
          <a:p>
            <a:r>
              <a:rPr lang="de-DE" sz="2000" dirty="0"/>
              <a:t>64293 Darmstadt</a:t>
            </a:r>
          </a:p>
        </p:txBody>
      </p:sp>
    </p:spTree>
    <p:extLst>
      <p:ext uri="{BB962C8B-B14F-4D97-AF65-F5344CB8AC3E}">
        <p14:creationId xmlns:p14="http://schemas.microsoft.com/office/powerpoint/2010/main" val="2658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xxx\Desktop\DARZ_Präsentation\DARZ_Slides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39"/>
            <a:ext cx="12214299" cy="68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3"/>
          <p:cNvSpPr/>
          <p:nvPr/>
        </p:nvSpPr>
        <p:spPr>
          <a:xfrm>
            <a:off x="765028" y="477468"/>
            <a:ext cx="6552727" cy="671712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marL="92067"/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Hess Central </a:t>
            </a:r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anks</a:t>
            </a:r>
          </a:p>
          <a:p>
            <a:pPr marL="92067"/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Tidigare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Valvbygnad</a:t>
            </a:r>
            <a:endParaRPr lang="de-DE" sz="24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pieren 2"/>
          <p:cNvGrpSpPr/>
          <p:nvPr/>
        </p:nvGrpSpPr>
        <p:grpSpPr>
          <a:xfrm>
            <a:off x="754756" y="1413105"/>
            <a:ext cx="10539375" cy="4356343"/>
            <a:chOff x="926533" y="339502"/>
            <a:chExt cx="8037955" cy="3554533"/>
          </a:xfrm>
        </p:grpSpPr>
        <p:grpSp>
          <p:nvGrpSpPr>
            <p:cNvPr id="5" name="Gruppieren 19"/>
            <p:cNvGrpSpPr/>
            <p:nvPr/>
          </p:nvGrpSpPr>
          <p:grpSpPr>
            <a:xfrm>
              <a:off x="926533" y="339502"/>
              <a:ext cx="8037955" cy="3554533"/>
              <a:chOff x="926533" y="762856"/>
              <a:chExt cx="7296755" cy="3139201"/>
            </a:xfrm>
          </p:grpSpPr>
          <p:grpSp>
            <p:nvGrpSpPr>
              <p:cNvPr id="7" name="Gruppieren 8"/>
              <p:cNvGrpSpPr/>
              <p:nvPr/>
            </p:nvGrpSpPr>
            <p:grpSpPr>
              <a:xfrm>
                <a:off x="926533" y="762856"/>
                <a:ext cx="7296755" cy="1541995"/>
                <a:chOff x="1928325" y="989092"/>
                <a:chExt cx="7296755" cy="1541995"/>
              </a:xfrm>
            </p:grpSpPr>
            <p:pic>
              <p:nvPicPr>
                <p:cNvPr id="11" name="Grafik 1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7637"/>
                <a:stretch/>
              </p:blipFill>
              <p:spPr>
                <a:xfrm>
                  <a:off x="1928325" y="989092"/>
                  <a:ext cx="2383171" cy="154199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2" name="Grafik 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1198" y="997590"/>
                  <a:ext cx="2393882" cy="1517618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3" name="Grafik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5550" y="989092"/>
                  <a:ext cx="2390759" cy="152611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</p:grpSp>
          <p:pic>
            <p:nvPicPr>
              <p:cNvPr id="8" name="Picture 2" descr="http://www.da-rz.de/sites/default/files/styles/image_content_medium/public/darz_home_4.jpg?itok=C1lqvhQ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33" y="2375941"/>
                <a:ext cx="2378602" cy="1526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http://www.da-rz.de/sites/default/files/styles/image_content_medium/public/infra_stromversorgung01.jpg?itok=2U7aDgk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8572" y="2375939"/>
                <a:ext cx="2378602" cy="152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http://www.da-rz.de/sites/default/files/styles/image_content_medium/public/darz-web72dpi-2048px-07_0.jpg?itok=_JP9H1_j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346" y="2166005"/>
              <a:ext cx="2633611" cy="172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7" y="1400206"/>
            <a:ext cx="3442232" cy="21527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620" y="1425303"/>
            <a:ext cx="3465511" cy="436433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08" y="1400206"/>
            <a:ext cx="3459793" cy="43894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5" y="3651619"/>
            <a:ext cx="3434427" cy="213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3"/>
          <p:cNvSpPr/>
          <p:nvPr/>
        </p:nvSpPr>
        <p:spPr>
          <a:xfrm>
            <a:off x="765028" y="477468"/>
            <a:ext cx="6552727" cy="671712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marL="92067"/>
            <a:r>
              <a:rPr lang="de-DE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DARZ </a:t>
            </a:r>
            <a:r>
              <a:rPr lang="de-DE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Komplett-IT-Service-</a:t>
            </a:r>
            <a:r>
              <a:rPr lang="de-DE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Leverantör</a:t>
            </a:r>
            <a:endParaRPr lang="de-DE" sz="24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pieren 2"/>
          <p:cNvGrpSpPr/>
          <p:nvPr/>
        </p:nvGrpSpPr>
        <p:grpSpPr>
          <a:xfrm>
            <a:off x="754756" y="1413105"/>
            <a:ext cx="10539375" cy="4356343"/>
            <a:chOff x="926533" y="339502"/>
            <a:chExt cx="8037955" cy="3554533"/>
          </a:xfrm>
        </p:grpSpPr>
        <p:grpSp>
          <p:nvGrpSpPr>
            <p:cNvPr id="5" name="Gruppieren 19"/>
            <p:cNvGrpSpPr/>
            <p:nvPr/>
          </p:nvGrpSpPr>
          <p:grpSpPr>
            <a:xfrm>
              <a:off x="926533" y="339502"/>
              <a:ext cx="8037955" cy="3554533"/>
              <a:chOff x="926533" y="762856"/>
              <a:chExt cx="7296755" cy="3139201"/>
            </a:xfrm>
          </p:grpSpPr>
          <p:grpSp>
            <p:nvGrpSpPr>
              <p:cNvPr id="7" name="Gruppieren 8"/>
              <p:cNvGrpSpPr/>
              <p:nvPr/>
            </p:nvGrpSpPr>
            <p:grpSpPr>
              <a:xfrm>
                <a:off x="926533" y="762856"/>
                <a:ext cx="7296755" cy="1541995"/>
                <a:chOff x="1928325" y="989092"/>
                <a:chExt cx="7296755" cy="1541995"/>
              </a:xfrm>
            </p:grpSpPr>
            <p:pic>
              <p:nvPicPr>
                <p:cNvPr id="11" name="Grafik 1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7637"/>
                <a:stretch/>
              </p:blipFill>
              <p:spPr>
                <a:xfrm>
                  <a:off x="1928325" y="989092"/>
                  <a:ext cx="2383171" cy="1541995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2" name="Grafik 1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1198" y="997590"/>
                  <a:ext cx="2393882" cy="1517618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3" name="Grafik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5550" y="989092"/>
                  <a:ext cx="2390759" cy="152611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noFill/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</p:spPr>
            </p:pic>
          </p:grpSp>
          <p:pic>
            <p:nvPicPr>
              <p:cNvPr id="8" name="Picture 2" descr="http://www.da-rz.de/sites/default/files/styles/image_content_medium/public/darz_home_4.jpg?itok=C1lqvhQ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533" y="2375941"/>
                <a:ext cx="2378602" cy="1526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http://www.da-rz.de/sites/default/files/styles/image_content_medium/public/infra_stromversorgung01.jpg?itok=2U7aDgk_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8572" y="2375939"/>
                <a:ext cx="2378602" cy="152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http://www.da-rz.de/sites/default/files/styles/image_content_medium/public/darz-web72dpi-2048px-07_0.jpg?itok=_JP9H1_j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2346" y="2166005"/>
              <a:ext cx="2633611" cy="172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85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65026" y="477466"/>
            <a:ext cx="3456385" cy="671712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de-D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Generell Information</a:t>
            </a:r>
            <a:endParaRPr lang="de-DE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65025" y="1200336"/>
            <a:ext cx="10730063" cy="789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en-US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US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unikt</a:t>
            </a:r>
            <a:r>
              <a:rPr lang="en-US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datacenter </a:t>
            </a:r>
            <a:r>
              <a:rPr lang="en-US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Hessian Central Banks </a:t>
            </a:r>
            <a:r>
              <a:rPr lang="en-US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tidigare</a:t>
            </a:r>
            <a:r>
              <a:rPr lang="en-US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“</a:t>
            </a:r>
            <a:r>
              <a:rPr lang="en-US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valv</a:t>
            </a:r>
            <a:r>
              <a:rPr lang="en-US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”-</a:t>
            </a:r>
            <a:r>
              <a:rPr lang="en-US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byggnad</a:t>
            </a:r>
            <a:endParaRPr lang="de-D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65025" y="2349675"/>
            <a:ext cx="108000" cy="1656183"/>
          </a:xfrm>
          <a:prstGeom prst="rect">
            <a:avLst/>
          </a:prstGeom>
          <a:solidFill>
            <a:srgbClr val="00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49618" y="2214515"/>
            <a:ext cx="777232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v-SE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 en Komplett serviceleverantör står DARZ för: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sv-S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 säkerhet.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sv-S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 kvalitet och tillgänglighet.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sv-S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 anpassbarhet och skalbarhet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sv-S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'</a:t>
            </a:r>
            <a:r>
              <a:rPr lang="sv-SE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Made</a:t>
            </a:r>
            <a:r>
              <a:rPr lang="sv-S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v-SE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Germany</a:t>
            </a:r>
            <a:r>
              <a:rPr lang="sv-S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- kvalitetsnivå.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24" y="2493690"/>
            <a:ext cx="4589064" cy="3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8"/>
          <p:cNvSpPr/>
          <p:nvPr/>
        </p:nvSpPr>
        <p:spPr>
          <a:xfrm>
            <a:off x="765029" y="2349667"/>
            <a:ext cx="108007" cy="3096351"/>
          </a:xfrm>
          <a:prstGeom prst="rect">
            <a:avLst/>
          </a:prstGeom>
          <a:solidFill>
            <a:srgbClr val="00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909043" y="2349674"/>
            <a:ext cx="5904656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sv-S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Säkerställer </a:t>
            </a:r>
            <a:r>
              <a: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högsta standarden av fysisk säkerhet och </a:t>
            </a:r>
            <a:r>
              <a:rPr lang="sv-S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driftstillgänglighet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tillgänglighetsnivå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(TÜV Rhineland Level III+).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Redundant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fiberkabel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kopplar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DARZ med main 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campus of Internet Exchange Point DE-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CIX.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Leverantör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-neutral.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Bombkällare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arkivering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bevaring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elektromagnetiskt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skyddade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valv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65026" y="477466"/>
            <a:ext cx="3456385" cy="671712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Generell Information</a:t>
            </a:r>
            <a:endParaRPr lang="de-DE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" t="11169" r="2957" b="15324"/>
          <a:stretch/>
        </p:blipFill>
        <p:spPr bwMode="auto">
          <a:xfrm>
            <a:off x="6669683" y="2280297"/>
            <a:ext cx="5533943" cy="35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14"/>
          <p:cNvSpPr/>
          <p:nvPr/>
        </p:nvSpPr>
        <p:spPr>
          <a:xfrm>
            <a:off x="765025" y="1200336"/>
            <a:ext cx="10730063" cy="789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DARZ </a:t>
            </a:r>
            <a:r>
              <a:rPr lang="en-US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kombinerar</a:t>
            </a:r>
            <a:endParaRPr lang="de-D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5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 flipH="1">
            <a:off x="765171" y="2349675"/>
            <a:ext cx="107863" cy="1152127"/>
          </a:xfrm>
          <a:prstGeom prst="rect">
            <a:avLst/>
          </a:prstGeom>
          <a:solidFill>
            <a:srgbClr val="00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909043" y="2386597"/>
            <a:ext cx="511256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Colocation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de-DE" sz="1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Housing</a:t>
            </a:r>
            <a:r>
              <a:rPr lang="de-DE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Hosting</a:t>
            </a:r>
            <a:endParaRPr lang="de-DE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Rum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 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(Rack,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Rum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hteck 17"/>
          <p:cNvSpPr/>
          <p:nvPr/>
        </p:nvSpPr>
        <p:spPr>
          <a:xfrm>
            <a:off x="765026" y="477466"/>
            <a:ext cx="3456385" cy="671712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de-DE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Produkter</a:t>
            </a:r>
            <a:endParaRPr lang="de-DE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65025" y="1200336"/>
            <a:ext cx="10657185" cy="789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/>
            <a:r>
              <a:rPr lang="de-DE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Perfekta</a:t>
            </a:r>
            <a:r>
              <a:rPr lang="de-DE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lösningar</a:t>
            </a:r>
            <a:r>
              <a:rPr lang="de-DE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skräddarsydda</a:t>
            </a:r>
            <a:r>
              <a:rPr lang="de-DE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de-DE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ert</a:t>
            </a:r>
            <a:r>
              <a:rPr lang="de-DE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businessuppdrag</a:t>
            </a:r>
            <a:r>
              <a:rPr lang="de-DE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09043" y="3861842"/>
            <a:ext cx="511256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Managed Services</a:t>
            </a:r>
            <a:endParaRPr lang="en-US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IaaS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(Public, private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shared)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lösningar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Colocation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NPSaaS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(NetApp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lagring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Tjänst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Bevakning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drift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Applikationsnivå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Arkivering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Tjänst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(Audit Compliant)</a:t>
            </a:r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 flipH="1">
            <a:off x="765174" y="3933850"/>
            <a:ext cx="107859" cy="1800200"/>
          </a:xfrm>
          <a:prstGeom prst="rect">
            <a:avLst/>
          </a:prstGeom>
          <a:solidFill>
            <a:srgbClr val="00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19785" y="2269822"/>
            <a:ext cx="33682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 err="1" smtClean="0"/>
              <a:t>Uppkoppling</a:t>
            </a:r>
            <a:r>
              <a:rPr lang="de-DE" sz="1600" b="1" dirty="0" smtClean="0"/>
              <a:t> </a:t>
            </a:r>
            <a:r>
              <a:rPr lang="de-DE" sz="1600" b="1" dirty="0"/>
              <a:t>/ MAN / </a:t>
            </a:r>
            <a:r>
              <a:rPr lang="de-DE" sz="1600" b="1" dirty="0" smtClean="0"/>
              <a:t>WAN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Internet, Ethernet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Delad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Internetanslutning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Brandvägg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Säkerthetskopieringstjänster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Förvaringstjänster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Dark Fiber Ring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uppkoppling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till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Frankfurt Datacenters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 flipH="1">
            <a:off x="7965827" y="2349500"/>
            <a:ext cx="108016" cy="2520454"/>
          </a:xfrm>
          <a:prstGeom prst="rect">
            <a:avLst/>
          </a:prstGeom>
          <a:solidFill>
            <a:srgbClr val="00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9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65027" y="477466"/>
            <a:ext cx="3161762" cy="671712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de-DE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Produkter</a:t>
            </a:r>
            <a:endParaRPr lang="de-DE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65175" y="2349674"/>
            <a:ext cx="107858" cy="2448272"/>
          </a:xfrm>
          <a:prstGeom prst="rect">
            <a:avLst/>
          </a:prstGeom>
          <a:solidFill>
            <a:srgbClr val="00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 flipV="1">
            <a:off x="7317756" y="2361079"/>
            <a:ext cx="108008" cy="2448000"/>
          </a:xfrm>
          <a:prstGeom prst="rect">
            <a:avLst/>
          </a:prstGeom>
          <a:solidFill>
            <a:srgbClr val="009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181851" y="4930704"/>
            <a:ext cx="3744416" cy="1154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65026" y="1200336"/>
            <a:ext cx="10730062" cy="790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de-DE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Anpassade</a:t>
            </a:r>
            <a:r>
              <a:rPr lang="de-DE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8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tjänster</a:t>
            </a:r>
            <a:endParaRPr lang="de-DE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7390632" y="2349500"/>
            <a:ext cx="4104456" cy="2016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Garanterad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 </a:t>
            </a: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24/7/365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Fjärrstyrning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Testlaboratorium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Arbetstrum</a:t>
            </a:r>
            <a:r>
              <a:rPr lang="de-DE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</a:t>
            </a:r>
            <a:r>
              <a:rPr lang="de-DE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</a:t>
            </a:r>
            <a:endParaRPr lang="de-DE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Nöd-arbetsplatser</a:t>
            </a:r>
            <a:endParaRPr lang="en-US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Symbol" charset="2"/>
              <a:buChar char="-"/>
            </a:pP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Logi</a:t>
            </a:r>
            <a:r>
              <a:rPr lang="en-US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</a:t>
            </a:r>
            <a:r>
              <a:rPr lang="en-US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migrering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887992" y="2198641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Skalbara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IT-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lösningar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grundade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modernaste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infrastrukturen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IT-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bevakning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detaljerad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rapportering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Samarbete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de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bästa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IT-expert-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entreprenörerna</a:t>
            </a:r>
            <a:endParaRPr lang="en-U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Varierbara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prestationsorienterade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tjänstekostnader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istället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kostnader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Symbol" charset="2"/>
              <a:buChar char="-"/>
            </a:pP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Beräkningsbara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tjänstekostnader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istället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riskfyllda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investeringar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högre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avskrivning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61565" y="778367"/>
            <a:ext cx="8723600" cy="546105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28" tIns="37165" rIns="74328" bIns="37165" rtlCol="0" anchor="ctr"/>
          <a:lstStyle/>
          <a:p>
            <a:pPr marL="74841"/>
            <a:r>
              <a:rPr lang="de-DE" sz="1463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Första</a:t>
            </a:r>
            <a:r>
              <a:rPr lang="de-DE" sz="1463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63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riktiga</a:t>
            </a:r>
            <a:r>
              <a:rPr lang="de-DE" sz="1463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hybrid-</a:t>
            </a:r>
            <a:r>
              <a:rPr lang="de-DE" sz="1463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molntjänsten</a:t>
            </a:r>
            <a:endParaRPr lang="de-DE" sz="1463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61565" y="2551509"/>
            <a:ext cx="6318945" cy="1346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28" tIns="37165" rIns="74328" bIns="37165" rtlCol="0" anchor="ctr"/>
          <a:lstStyle/>
          <a:p>
            <a:pPr marL="232265" indent="-232265">
              <a:lnSpc>
                <a:spcPct val="150000"/>
              </a:lnSpc>
              <a:buFont typeface="Symbol" charset="2"/>
              <a:buChar char="-"/>
            </a:pPr>
            <a:endParaRPr lang="en-US" sz="1219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94" y="1318761"/>
            <a:ext cx="8743372" cy="4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1761445" y="1125538"/>
            <a:ext cx="8781437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95" tIns="40247" rIns="80495" bIns="40247" rtlCol="0" anchor="ctr"/>
          <a:lstStyle/>
          <a:p>
            <a:endParaRPr lang="de-DE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61444" y="477467"/>
            <a:ext cx="3102775" cy="671711"/>
          </a:xfrm>
          <a:prstGeom prst="rect">
            <a:avLst/>
          </a:prstGeom>
          <a:solidFill>
            <a:srgbClr val="8A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95" tIns="40247" rIns="80495" bIns="40247" rtlCol="0" anchor="ctr"/>
          <a:lstStyle/>
          <a:p>
            <a:pPr marL="153718"/>
            <a:r>
              <a:rPr lang="de-DE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Certifiering</a:t>
            </a:r>
            <a:endParaRPr 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60" y="3213770"/>
            <a:ext cx="2395278" cy="22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www.fujitsu.com/de/Images/green-it-580x224-banners_tcm20-300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89" y="4005991"/>
            <a:ext cx="2889488" cy="11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162" y="3648056"/>
            <a:ext cx="2283201" cy="15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9076" y="1629594"/>
            <a:ext cx="2592888" cy="116166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1204D-D158-4219-B83B-768E6B60DBCB}" type="slidenum">
              <a:rPr lang="de-DE" sz="1400" b="1">
                <a:solidFill>
                  <a:srgbClr val="604A7B"/>
                </a:solidFill>
              </a:rPr>
              <a:t>9</a:t>
            </a:fld>
            <a:endParaRPr lang="de-DE" sz="1400" b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298</Words>
  <Application>Microsoft Office PowerPoint</Application>
  <PresentationFormat>Anpassad</PresentationFormat>
  <Paragraphs>72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Larissa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Sergej Petrow</dc:creator>
  <cp:lastModifiedBy>Admin</cp:lastModifiedBy>
  <cp:revision>136</cp:revision>
  <cp:lastPrinted>2015-03-13T10:00:01Z</cp:lastPrinted>
  <dcterms:created xsi:type="dcterms:W3CDTF">2014-06-05T09:28:05Z</dcterms:created>
  <dcterms:modified xsi:type="dcterms:W3CDTF">2016-01-26T10:59:49Z</dcterms:modified>
</cp:coreProperties>
</file>